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2" r:id="rId2"/>
    <p:sldId id="288" r:id="rId3"/>
    <p:sldId id="316" r:id="rId4"/>
    <p:sldId id="317" r:id="rId5"/>
    <p:sldId id="318" r:id="rId6"/>
    <p:sldId id="323" r:id="rId7"/>
    <p:sldId id="319" r:id="rId8"/>
    <p:sldId id="320" r:id="rId9"/>
    <p:sldId id="321" r:id="rId10"/>
    <p:sldId id="32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69024BA-696D-496F-8BE5-6E877876AB6F}">
          <p14:sldIdLst>
            <p14:sldId id="322"/>
            <p14:sldId id="288"/>
            <p14:sldId id="316"/>
            <p14:sldId id="317"/>
            <p14:sldId id="318"/>
            <p14:sldId id="323"/>
            <p14:sldId id="319"/>
            <p14:sldId id="320"/>
            <p14:sldId id="321"/>
            <p14:sldId id="32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3600" autoAdjust="0"/>
  </p:normalViewPr>
  <p:slideViewPr>
    <p:cSldViewPr>
      <p:cViewPr varScale="1">
        <p:scale>
          <a:sx n="85" d="100"/>
          <a:sy n="85" d="100"/>
        </p:scale>
        <p:origin x="-23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06FD4-13F2-4E89-AB61-D6F93021C44A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E4FB9-C938-44DE-AFE1-5FCF3F34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65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17AD5-BDBC-4E44-9433-2AF5D4461BAB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9604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Порядок предоставления субсидий на поддержку собственного производства молока в </a:t>
            </a:r>
            <a:r>
              <a:rPr lang="en-US" b="1" dirty="0" smtClean="0"/>
              <a:t>I</a:t>
            </a:r>
            <a:r>
              <a:rPr lang="ru-RU" b="1" dirty="0" smtClean="0"/>
              <a:t> квартале 2022 года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94288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/>
              <a:t>Сельскохозяйственные товаропроизводители предоставляют документы в органы местного самоуправления с 24.02.2022 по 28.02.2022. </a:t>
            </a:r>
            <a:br>
              <a:rPr lang="ru-RU" sz="2000" b="1" dirty="0" smtClean="0"/>
            </a:br>
            <a:r>
              <a:rPr lang="ru-RU" sz="2000" b="1" dirty="0" smtClean="0"/>
              <a:t>Органы </a:t>
            </a:r>
            <a:r>
              <a:rPr lang="ru-RU" sz="2000" b="1" dirty="0"/>
              <a:t>местного самоуправления </a:t>
            </a:r>
            <a:r>
              <a:rPr lang="ru-RU" sz="2000" b="1" dirty="0" smtClean="0"/>
              <a:t>проверяют </a:t>
            </a:r>
            <a:r>
              <a:rPr lang="ru-RU" sz="2000" b="1" dirty="0"/>
              <a:t>полноту поданных сельскохозяйственными товаропроизводителями документов, достоверность сведений в них</a:t>
            </a:r>
            <a:r>
              <a:rPr lang="ru-RU" sz="2000" b="1" dirty="0" smtClean="0"/>
              <a:t>, </a:t>
            </a:r>
            <a:r>
              <a:rPr lang="ru-RU" sz="2000" b="1" dirty="0"/>
              <a:t>а также соблюдение установленных форм документов и сроков их представления.</a:t>
            </a:r>
            <a:br>
              <a:rPr lang="ru-RU" sz="2000" b="1" dirty="0"/>
            </a:br>
            <a:r>
              <a:rPr lang="ru-RU" sz="2000" b="1" dirty="0" smtClean="0"/>
              <a:t> </a:t>
            </a:r>
            <a:r>
              <a:rPr lang="ru-RU" sz="2000" b="1" dirty="0"/>
              <a:t>В случае выявления неполноты, недостоверности сведений в поданных документах, нарушения форм документов и сроков их представления возвращает документы подавшему их сельскохозяйственному товаропроизводителю в течение пяти рабочих дней со дня их подачи с указанием причин возврата с нарочным (под подпись) или заказным письмом с уведомлением о вручении.</a:t>
            </a:r>
            <a:br>
              <a:rPr lang="ru-RU" sz="2000" b="1" dirty="0"/>
            </a:br>
            <a:r>
              <a:rPr lang="ru-RU" sz="2000" b="1" dirty="0" smtClean="0"/>
              <a:t>При </a:t>
            </a:r>
            <a:r>
              <a:rPr lang="ru-RU" sz="2000" b="1" dirty="0"/>
              <a:t>отсутствии указанных недостатков в представленных документах:</a:t>
            </a:r>
            <a:br>
              <a:rPr lang="ru-RU" sz="2000" b="1" dirty="0"/>
            </a:br>
            <a:r>
              <a:rPr lang="ru-RU" sz="2000" b="1" dirty="0" smtClean="0"/>
              <a:t>- подтверждают </a:t>
            </a:r>
            <a:r>
              <a:rPr lang="ru-RU" sz="2000" b="1" dirty="0"/>
              <a:t>достоверность сведений, содержащихся в справке-расчете суммы субсидии либо заявлении на предоставление субсидии на проводимое мероприятие, путем проставления на них соответствующей </a:t>
            </a:r>
            <a:r>
              <a:rPr lang="ru-RU" sz="2000" b="1" dirty="0" smtClean="0"/>
              <a:t>отметки;</a:t>
            </a:r>
            <a:br>
              <a:rPr lang="ru-RU" sz="2000" b="1" dirty="0" smtClean="0"/>
            </a:br>
            <a:r>
              <a:rPr lang="ru-RU" sz="2000" b="1" dirty="0" smtClean="0"/>
              <a:t>- предоставляют документы в отдел развития животноводства (кабинет 317) в течении 3-х рабочих дней (с 01.03. по 03.03.2022)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819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4286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Нормативные правовые акты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0103"/>
              </p:ext>
            </p:extLst>
          </p:nvPr>
        </p:nvGraphicFramePr>
        <p:xfrm>
          <a:off x="179513" y="857231"/>
          <a:ext cx="8821643" cy="566811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821643"/>
              </a:tblGrid>
              <a:tr h="228373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Постановление Правительства Кировской области 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от 15.02.2018 № 78-П 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«О предоставлении субсидий из областного бюджета на развитие животноводства» (вместе с «Порядком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предоставления субсидий из областного бюджета на развитие животноводства»)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8211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Распоряжение министерства сельского хозяйства и продовольствия Кировской области </a:t>
                      </a:r>
                    </a:p>
                    <a:p>
                      <a:r>
                        <a:rPr lang="ru-RU" sz="2400" b="1" dirty="0" smtClean="0"/>
                        <a:t>от 15.02.2018 № 15 </a:t>
                      </a:r>
                    </a:p>
                    <a:p>
                      <a:r>
                        <a:rPr lang="ru-RU" sz="2400" b="1" dirty="0" smtClean="0"/>
                        <a:t>«О представлении и рассмотрении документов для предоставления субсидий из областного бюджета на развитие животноводства» (вместе с «Регламентом представления и рассмотрения документов для предоставления субсидий из областного бюджета на развитие животноводства»)</a:t>
                      </a:r>
                      <a:endParaRPr lang="ru-RU" sz="2400" b="1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85121"/>
              </p:ext>
            </p:extLst>
          </p:nvPr>
        </p:nvGraphicFramePr>
        <p:xfrm>
          <a:off x="323528" y="188640"/>
          <a:ext cx="8568952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648072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Поддержка собственного производства молока</a:t>
                      </a:r>
                    </a:p>
                    <a:p>
                      <a:pPr marL="0" indent="0" algn="ctr">
                        <a:buNone/>
                      </a:pPr>
                      <a:endParaRPr lang="ru-RU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предоставляются</a:t>
                      </a:r>
                    </a:p>
                    <a:p>
                      <a:pPr marL="0" indent="0" algn="l">
                        <a:buNone/>
                      </a:pPr>
                      <a:endParaRPr lang="ru-RU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В РАМКАХ</a:t>
                      </a: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КОМПЕНСИРУЮЩЕЙ СУБСИДИИ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В РАМКАХ СТИМУЛИРУЮЩЕЙ СУБСИДИИ</a:t>
                      </a:r>
                    </a:p>
                    <a:p>
                      <a:pPr marL="0" indent="0" algn="just">
                        <a:buNone/>
                      </a:pPr>
                      <a:endParaRPr lang="ru-RU" sz="2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ru-RU" sz="2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КОМПЕНСИРУЮЩЕЙ СУБСИДИИ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Мероприятие «Поддержка собственного производства молока» (по аналогии 2021 года)</a:t>
                      </a:r>
                    </a:p>
                    <a:p>
                      <a:pPr marL="0" indent="0" algn="just">
                        <a:buNone/>
                      </a:pPr>
                      <a:endParaRPr lang="ru-RU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В РАМКАХ СТИМУЛИРУЮЩЕЙ СУБСИДИИ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Мероприятие «Повышение продуктивности в молочном скотоводстве»  в целях обеспечения прироста производства  молока (по аналогии 2021 года)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835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197375"/>
              </p:ext>
            </p:extLst>
          </p:nvPr>
        </p:nvGraphicFramePr>
        <p:xfrm>
          <a:off x="323528" y="220623"/>
          <a:ext cx="8568952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648072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КОМПЕНСИРУЮЩЕЙ СУБСИДИИ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Условия: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Осуществление производства, реализации и (или) отгрузки на собственную переработку коровьего и (или) козьего молока в течение первого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полугодия 2021 года</a:t>
                      </a:r>
                      <a:endParaRPr lang="ru-RU" sz="20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Документы: </a:t>
                      </a:r>
                      <a:r>
                        <a:rPr lang="ru-RU" sz="20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реестры документов, подтверждающих факт реализации и (или) отгрузки на собственную переработку молока в первом полугодии 2021 года</a:t>
                      </a:r>
                    </a:p>
                    <a:p>
                      <a:pPr marL="0" indent="0" algn="just">
                        <a:buNone/>
                      </a:pPr>
                      <a:endParaRPr lang="ru-RU" sz="20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Сохранение или увеличение поголовья коров и (или) коз молочного направления продуктивности по состоянию на начало месяца обращения за субсидией по сравнению с состоянием этого поголовья на 1 января года обращения за субсидией. При этом поголовье коров и (или) коз молочного направления продуктивности должно быть не менее чем по состоянию на 1 января года, предшествующего году обращения за субсидией.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Поголовье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коров и (или) коз по состоянию на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01.02.2022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≥ 01.01.2022  ≥ 01.01.2021)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Документы: форма 24-СХ, 3-фермер, отчет о движении скота и птицы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06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999305"/>
              </p:ext>
            </p:extLst>
          </p:nvPr>
        </p:nvGraphicFramePr>
        <p:xfrm>
          <a:off x="323528" y="188640"/>
          <a:ext cx="8568952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61662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РАССЧЕТ СТАВОК В РАМКАХ КОМПЕНСИРУЮЩЕЙ СУБСИДИИ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расчете ставок устанавливается повышающий коэффициент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1,227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</a:t>
                      </a:r>
                      <a:r>
                        <a:rPr lang="ru-RU" sz="2200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сельхозтоваропроизводителей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у которых средняя молочная продуктивность коров за отчетный год составляет 5000 килограммов и выше, а также повышающий коэффициент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объема реализованного и (или) отгруженного на собственную переработку коровьего и (или) козьего молока сельскохозяйственным товаропроизводителям, отвечающим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критериям малого предприятия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КАТЕГОРИИ ПОЛУЧАТЕЛЕЙ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СУБСИДИИ</a:t>
                      </a:r>
                      <a:endParaRPr lang="ru-RU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 – надой на корову в 2021 году 5000 кг и выше и не отвечает критериям малого предприятия </a:t>
                      </a:r>
                      <a:r>
                        <a:rPr lang="ru-RU" sz="2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 *(К=1,227))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надой на корову ниже 5000 кг и не отвечает критериям малого предприятия </a:t>
                      </a:r>
                      <a:r>
                        <a:rPr lang="ru-RU" sz="2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(ставка)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 - надой на корову в 2021 году 5000 кг и выше и отвечает критериям малого предприятия </a:t>
                      </a:r>
                      <a:r>
                        <a:rPr lang="ru-RU" sz="2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 *(К=1,227*1,3=1,5951))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 – надой на корову ниже 5000 кг и отвечает критериям малого предприятия </a:t>
                      </a:r>
                      <a:r>
                        <a:rPr lang="ru-RU" sz="2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(ставка* (К=1,3))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48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844378"/>
              </p:ext>
            </p:extLst>
          </p:nvPr>
        </p:nvGraphicFramePr>
        <p:xfrm>
          <a:off x="323528" y="188640"/>
          <a:ext cx="8568952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9766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ЦЕЛЕВЫЕ ПОКАЗАТЕЛИ СОГЛАШЕНИЙ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соответствии с Методикой определения результата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использования субсидии</a:t>
                      </a:r>
                    </a:p>
                    <a:p>
                      <a:pPr marL="0" indent="0" algn="ctr">
                        <a:buNone/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Результатом использования субсидии на поддержку собственного производства молока в 2022 году является показатель «Производство молока в СХО, К(Ф)Х, включая ИП, в 2022 году», единица измерения «центнер»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значение результата использования субсидии в 2022 году определяется по предложению сельскохозяйственного товаропроизводителя, осуществляющего производство коровьего и (или) козьего молока. При этом значение результата использования субсидии должно быть не менее 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95% 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значения показателя «Производство молока в 2021 году» </a:t>
                      </a:r>
                    </a:p>
                    <a:p>
                      <a:pPr marL="0" indent="0" algn="just">
                        <a:buNone/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535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53445"/>
              </p:ext>
            </p:extLst>
          </p:nvPr>
        </p:nvGraphicFramePr>
        <p:xfrm>
          <a:off x="323528" y="188640"/>
          <a:ext cx="8568952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648072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СТИМУЛИРУЮЩЕЙ</a:t>
                      </a: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СУБСИДИИ</a:t>
                      </a:r>
                      <a:endParaRPr lang="ru-RU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buNone/>
                      </a:pPr>
                      <a:endParaRPr lang="ru-RU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Условия: 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Осуществление производства, реализации и (или) отгрузки на собственную переработку коровьего молока в течение второго полугодия 2021 года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Документы: реестры документов, подтверждающих факт реализации и (или) отгрузки на собственную переработку молока во втором полугодии 2021 года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Сохранение или увеличение поголовья коров молочного направления продуктивности по состоянию на начало месяца обращения за субсидией по сравнению с состоянием этого поголовья на 1 января года обращения за субсидией. При этом поголовье коров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молочного направления продуктивности должно быть не менее чем по состоянию на 1 января года, предшествующего году обращения за субсидией.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Поголовье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коров по состоянию на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01.02.2022  ≥ 01.01.2022  ≥ 01.01.2021)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Документы: форма 24-СХ, 3-фермер, отчет о движении скота и птицы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753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120357"/>
              </p:ext>
            </p:extLst>
          </p:nvPr>
        </p:nvGraphicFramePr>
        <p:xfrm>
          <a:off x="323528" y="188640"/>
          <a:ext cx="8568952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612068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РАССЧЕТ СТАВОК В РАМКАХ СТИМУЛИРУЮЩЕЙ СУБСИДИИ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r>
                        <a:rPr lang="ru-RU" sz="22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случае достижения молочной продуктивности животных выше установленной министерством при определении размера ставок применяется коэффициент в размере, равном отношению фактического значения за отчетный год 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соответствующей категории хозяйств к установленному, но не более 1,2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соответствии с распоряжением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№ 15 установлен уровень продуктивности коров не ниже 3 000 кг. Соответственно если в хозяйстве удой на корову в 2021 году 3 600 кг и более, то применяется коэффициент 1,2. Если менее 3 600 кг то  рассчитывается коэффициент: Удой на корову/3 000.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Применяется коэффициент в размере, равном среднему отношению фактических значений результатов использования субсидии за отчетный год в соответствии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соглашением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заключенным между министерством и получателем субсидии, к установленным значениям, но не выше 1,2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Пример: в соглашении целевой показатель 10 центнеров, фактически прирост 11 центнеров, 11 / 10 = 1,1 - применяем повышающий коэффициент 1,1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925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41091"/>
              </p:ext>
            </p:extLst>
          </p:nvPr>
        </p:nvGraphicFramePr>
        <p:xfrm>
          <a:off x="323528" y="188640"/>
          <a:ext cx="8568952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9766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ЦЕЛЕВЫЕ ПОКАЗАТЕЛИ СОГЛАШЕНИЙ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соответствии с Методикой определения результата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использования субсидии</a:t>
                      </a:r>
                    </a:p>
                    <a:p>
                      <a:pPr marL="0" indent="0" algn="just">
                        <a:buNone/>
                      </a:pPr>
                      <a:endParaRPr lang="ru-RU" sz="2000" b="1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стимулирующей субсидии целевой показатель Соглашения </a:t>
                      </a:r>
                      <a:r>
                        <a:rPr lang="ru-RU" sz="24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«Прирост производства молока за отчетный год </a:t>
                      </a:r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 </a:t>
                      </a:r>
                      <a:r>
                        <a:rPr lang="ru-RU" sz="24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отношению    к среднему за 5 лет, предшествующих текущему финансовому году, объему производства молока»</a:t>
                      </a:r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((2021+2020+2019+2018+2017) / 5)</a:t>
                      </a:r>
                      <a:r>
                        <a:rPr lang="ru-RU" sz="24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определяется по предложению сельскохозяйственного товаропроизводителя, осуществляющего производство коровьего молока.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соответствии с проектом «Методики расчета целевого показателя» – прирост производства молока в 2022 году должен быть не менее </a:t>
                      </a:r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центнера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992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935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Порядок предоставления субсидий на поддержку собственного производства молока в I квартале 2022 года</vt:lpstr>
      <vt:lpstr>Нормативные правовые акты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Сельскохозяйственные товаропроизводители предоставляют документы в органы местного самоуправления с 24.02.2022 по 28.02.2022.  Органы местного самоуправления проверяют полноту поданных сельскохозяйственными товаропроизводителями документов, достоверность сведений в них, а также соблюдение установленных форм документов и сроков их представления.  В случае выявления неполноты, недостоверности сведений в поданных документах, нарушения форм документов и сроков их представления возвращает документы подавшему их сельскохозяйственному товаропроизводителю в течение пяти рабочих дней со дня их подачи с указанием причин возврата с нарочным (под подпись) или заказным письмом с уведомлением о вручении. При отсутствии указанных недостатков в представленных документах: - подтверждают достоверность сведений, содержащихся в справке-расчете суммы субсидии либо заявлении на предоставление субсидии на проводимое мероприятие, путем проставления на них соответствующей отметки; - предоставляют документы в отдел развития животноводства (кабинет 317) в течении 3-х рабочих дней (с 01.03. по 03.03.2022)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ПЛЕМЕННОГО ЖИВОТНОВОДСТВА ОБЛАСТИ</dc:title>
  <dc:creator>Людмила В. Карпова</dc:creator>
  <cp:lastModifiedBy>OG3</cp:lastModifiedBy>
  <cp:revision>239</cp:revision>
  <dcterms:created xsi:type="dcterms:W3CDTF">2015-12-15T10:33:21Z</dcterms:created>
  <dcterms:modified xsi:type="dcterms:W3CDTF">2022-02-02T11:05:35Z</dcterms:modified>
</cp:coreProperties>
</file>